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D62B0ED-8E85-4E60-8109-B80B99514D41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ADF873-703C-474D-8140-0592122432C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537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B0ED-8E85-4E60-8109-B80B99514D41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F873-703C-474D-8140-059212243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2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B0ED-8E85-4E60-8109-B80B99514D41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F873-703C-474D-8140-0592122432C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027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B0ED-8E85-4E60-8109-B80B99514D41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F873-703C-474D-8140-0592122432C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522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B0ED-8E85-4E60-8109-B80B99514D41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F873-703C-474D-8140-059212243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09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B0ED-8E85-4E60-8109-B80B99514D41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F873-703C-474D-8140-0592122432C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013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B0ED-8E85-4E60-8109-B80B99514D41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F873-703C-474D-8140-0592122432C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423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B0ED-8E85-4E60-8109-B80B99514D41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F873-703C-474D-8140-0592122432C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543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B0ED-8E85-4E60-8109-B80B99514D41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F873-703C-474D-8140-0592122432C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48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B0ED-8E85-4E60-8109-B80B99514D41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F873-703C-474D-8140-059212243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0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B0ED-8E85-4E60-8109-B80B99514D41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F873-703C-474D-8140-0592122432C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36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B0ED-8E85-4E60-8109-B80B99514D41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F873-703C-474D-8140-059212243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6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B0ED-8E85-4E60-8109-B80B99514D41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F873-703C-474D-8140-0592122432C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05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B0ED-8E85-4E60-8109-B80B99514D41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F873-703C-474D-8140-0592122432C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21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B0ED-8E85-4E60-8109-B80B99514D41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F873-703C-474D-8140-059212243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6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B0ED-8E85-4E60-8109-B80B99514D41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F873-703C-474D-8140-0592122432C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423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B0ED-8E85-4E60-8109-B80B99514D41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F873-703C-474D-8140-059212243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5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62B0ED-8E85-4E60-8109-B80B99514D41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ADF873-703C-474D-8140-059212243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9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rogressivegrocer.com/grocery-laundry-dollars-and-scents" TargetMode="External"/><Relationship Id="rId2" Type="http://schemas.openxmlformats.org/officeDocument/2006/relationships/hyperlink" Target="https://www.forbes.com/sites/pamdanziger/2019/10/09/why-retailers-need-to-think-big-about-their-latino-customers/?sh=d6f0ebf2b1b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rf.com/blog/understanding-hispanic-consum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Household shopping trends among Hispanic-Americans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Student’s Name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Affiliation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04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Household shopping trends among Hispanic-Americans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The Hispanic-Americans are proud consumers with solid work ethics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 majority of them desire to live like Americans.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Hispanic-American household items are not behind in terms of technology, with 91% having access to computers (</a:t>
            </a:r>
            <a:r>
              <a:rPr lang="en-US" dirty="0" err="1"/>
              <a:t>Danziger</a:t>
            </a:r>
            <a:r>
              <a:rPr lang="en-US" dirty="0"/>
              <a:t>, 2019</a:t>
            </a:r>
            <a:r>
              <a:rPr lang="en-US" dirty="0" smtClean="0"/>
              <a:t>).</a:t>
            </a:r>
          </a:p>
          <a:p>
            <a:r>
              <a:rPr lang="en-US" dirty="0" smtClean="0"/>
              <a:t> </a:t>
            </a:r>
            <a:r>
              <a:rPr lang="en-US" dirty="0"/>
              <a:t>Notably, Hispanics spend 5% more compared to average Americans, with large spending on footwear for women and men and clothing for children below two years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Another high household spending among Hispanics is food, with a large part being fruits, vegetables, and eggs. </a:t>
            </a:r>
            <a:endParaRPr lang="en-US" dirty="0" smtClean="0"/>
          </a:p>
          <a:p>
            <a:r>
              <a:rPr lang="en-US" dirty="0" smtClean="0"/>
              <a:t>Besides </a:t>
            </a:r>
            <a:r>
              <a:rPr lang="en-US" dirty="0"/>
              <a:t>eating and clothing's a clean environment is priority among Hispanic Americans.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spend approximately 20% on detergents, soaps, cleaning products, and other laundry (</a:t>
            </a:r>
            <a:r>
              <a:rPr lang="en-US" dirty="0" err="1"/>
              <a:t>Danziger</a:t>
            </a:r>
            <a:r>
              <a:rPr lang="en-US" dirty="0"/>
              <a:t>, 2019). </a:t>
            </a:r>
            <a:endParaRPr lang="en-US" dirty="0" smtClean="0"/>
          </a:p>
          <a:p>
            <a:r>
              <a:rPr lang="en-US" dirty="0" smtClean="0"/>
              <a:t>Hispanic </a:t>
            </a:r>
            <a:r>
              <a:rPr lang="en-US" dirty="0"/>
              <a:t>–Americans also spend more than average Americans on home textiles, furniture, and home appliances.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332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Household shopping trends among Hispanic-Americans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In their household's budget, Hispanic –Americans usually engage healthier purchases. </a:t>
            </a:r>
            <a:endParaRPr lang="en-US" dirty="0" smtClean="0"/>
          </a:p>
          <a:p>
            <a:r>
              <a:rPr lang="en-US" dirty="0" smtClean="0"/>
              <a:t>About </a:t>
            </a:r>
            <a:r>
              <a:rPr lang="en-US" dirty="0"/>
              <a:t>one-third of their shopping is associated with organic and natural products. </a:t>
            </a:r>
            <a:endParaRPr lang="en-US" dirty="0" smtClean="0"/>
          </a:p>
          <a:p>
            <a:r>
              <a:rPr lang="en-US" dirty="0" smtClean="0"/>
              <a:t>Natural </a:t>
            </a:r>
            <a:r>
              <a:rPr lang="en-US" dirty="0"/>
              <a:t>products usually motivate them into personal care and health care purchases (</a:t>
            </a:r>
            <a:r>
              <a:rPr lang="en-US" dirty="0" err="1"/>
              <a:t>Danziger</a:t>
            </a:r>
            <a:r>
              <a:rPr lang="en-US" dirty="0"/>
              <a:t>, 2019).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addition, </a:t>
            </a:r>
            <a:r>
              <a:rPr lang="en-US" dirty="0" smtClean="0"/>
              <a:t>Hispanic-Americans usually </a:t>
            </a:r>
            <a:r>
              <a:rPr lang="en-US" dirty="0"/>
              <a:t>spend more on laundry and cleaning supplies than any population in the 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In the last decades, the buying of these products grew at a high rate compared to other household items. </a:t>
            </a:r>
            <a:endParaRPr lang="en-US" dirty="0" smtClean="0"/>
          </a:p>
          <a:p>
            <a:r>
              <a:rPr lang="en-US" dirty="0" smtClean="0"/>
              <a:t>Notably</a:t>
            </a:r>
            <a:r>
              <a:rPr lang="en-US" dirty="0"/>
              <a:t>, Hispanic-Americans engage in exceptional shopping activities like online and purchasing from new vendors (</a:t>
            </a:r>
            <a:r>
              <a:rPr lang="en-US" dirty="0" err="1"/>
              <a:t>Weinand</a:t>
            </a:r>
            <a:r>
              <a:rPr lang="en-US" dirty="0"/>
              <a:t>, 2021). </a:t>
            </a:r>
            <a:endParaRPr lang="en-US" dirty="0" smtClean="0"/>
          </a:p>
          <a:p>
            <a:r>
              <a:rPr lang="en-US" dirty="0" smtClean="0"/>
              <a:t>Household </a:t>
            </a:r>
            <a:r>
              <a:rPr lang="en-US" dirty="0"/>
              <a:t>items like décor, home furnishings, and pet care have attracted </a:t>
            </a:r>
            <a:r>
              <a:rPr lang="en-US" dirty="0" smtClean="0"/>
              <a:t>this group </a:t>
            </a:r>
            <a:r>
              <a:rPr lang="en-US" dirty="0"/>
              <a:t>to online shopping.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244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Household shopping trends among Hispanic-Americans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Hispanics- American's expenditures on cleaning products have contracted slightly since 2013.  </a:t>
            </a:r>
            <a:endParaRPr lang="en-US" dirty="0" smtClean="0"/>
          </a:p>
          <a:p>
            <a:r>
              <a:rPr lang="en-US" dirty="0" smtClean="0"/>
              <a:t>Women </a:t>
            </a:r>
            <a:r>
              <a:rPr lang="en-US" dirty="0"/>
              <a:t>take the lead while men play the supporting role.  </a:t>
            </a:r>
            <a:endParaRPr lang="en-US" dirty="0" smtClean="0"/>
          </a:p>
          <a:p>
            <a:r>
              <a:rPr lang="en-US" dirty="0" smtClean="0"/>
              <a:t>Their </a:t>
            </a:r>
            <a:r>
              <a:rPr lang="en-US" dirty="0"/>
              <a:t>families are large, and thus appearance and cleanliness play a significant role in their purchase of household items (</a:t>
            </a:r>
            <a:r>
              <a:rPr lang="en-US" dirty="0" err="1"/>
              <a:t>Gatty</a:t>
            </a:r>
            <a:r>
              <a:rPr lang="en-US" dirty="0"/>
              <a:t>, 2007).  </a:t>
            </a:r>
            <a:endParaRPr lang="en-US" dirty="0" smtClean="0"/>
          </a:p>
          <a:p>
            <a:r>
              <a:rPr lang="en-US" dirty="0" smtClean="0"/>
              <a:t>According </a:t>
            </a:r>
            <a:r>
              <a:rPr lang="en-US" dirty="0"/>
              <a:t>to suppliers and retailers Hispanics –Americans are dream purchasers of laundry products and they buy in large quantities.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compared to non-Caucasian groups, Latinos are big purchasers of liquid and powdered detergents, and brands like Extra, </a:t>
            </a:r>
            <a:r>
              <a:rPr lang="en-US" dirty="0" err="1"/>
              <a:t>Purex</a:t>
            </a:r>
            <a:r>
              <a:rPr lang="en-US" dirty="0"/>
              <a:t>, Sun, and Solo are common among Hispanics.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Hispanics spend 17% more on detergents, soap cleaning products, and other laundry (</a:t>
            </a:r>
            <a:r>
              <a:rPr lang="en-US" dirty="0" err="1"/>
              <a:t>Danziger</a:t>
            </a:r>
            <a:r>
              <a:rPr lang="en-US" dirty="0"/>
              <a:t>, 2019). </a:t>
            </a:r>
            <a:endParaRPr lang="en-US" dirty="0" smtClean="0"/>
          </a:p>
          <a:p>
            <a:r>
              <a:rPr lang="en-US" dirty="0" smtClean="0"/>
              <a:t>While </a:t>
            </a:r>
            <a:r>
              <a:rPr lang="en-US" dirty="0"/>
              <a:t>purchasing these products, Hispanics demonstrate strong loyalty and are more likely to buy based on celebrities' recommendations from friends or endorsements.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study by Media mark indicates that when buying laundry and other detergents, Hispanics usually look for interesting and new products. </a:t>
            </a:r>
            <a:endParaRPr lang="en-US" dirty="0" smtClean="0"/>
          </a:p>
          <a:p>
            <a:r>
              <a:rPr lang="en-US" dirty="0" smtClean="0"/>
              <a:t>Moreover</a:t>
            </a:r>
            <a:r>
              <a:rPr lang="en-US" dirty="0"/>
              <a:t>, due to their large families, Hispanics-Americans represent untapped revenue capabilities from various products and services from foodstuffs, household items like décor and detergents.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069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Household shopping trends among Hispanic-Americans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Hispanics-Americans </a:t>
            </a:r>
            <a:r>
              <a:rPr lang="en-US" dirty="0"/>
              <a:t>have their own behavioral and cultural differences, which separates them from the rest of Americans, affecting their purchasing habits, brand loyalty, and family decisions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Notably, </a:t>
            </a:r>
            <a:r>
              <a:rPr lang="en-US" dirty="0" smtClean="0"/>
              <a:t>their </a:t>
            </a:r>
            <a:r>
              <a:rPr lang="en-US" dirty="0"/>
              <a:t>purchasing tendencies focus on particular needs like requested items, occasional cravings, and certain household items. </a:t>
            </a:r>
            <a:endParaRPr lang="en-US" dirty="0" smtClean="0"/>
          </a:p>
          <a:p>
            <a:r>
              <a:rPr lang="en-US" dirty="0" smtClean="0"/>
              <a:t>Marketing </a:t>
            </a:r>
            <a:r>
              <a:rPr lang="en-US" dirty="0"/>
              <a:t>among </a:t>
            </a:r>
            <a:r>
              <a:rPr lang="en-US" dirty="0" smtClean="0"/>
              <a:t>Hispanic-American consumers </a:t>
            </a:r>
            <a:r>
              <a:rPr lang="en-US" dirty="0"/>
              <a:t>in diverse needs requires effective communicating, and therefore brands and retailers are expected to understand their needs. </a:t>
            </a:r>
            <a:endParaRPr lang="en-US" dirty="0" smtClean="0"/>
          </a:p>
          <a:p>
            <a:r>
              <a:rPr lang="en-US" dirty="0" smtClean="0"/>
              <a:t>The Hispanic-Americans </a:t>
            </a:r>
            <a:r>
              <a:rPr lang="en-US" dirty="0"/>
              <a:t>also are large buyers of automobile products like motor oil additives and transmission fluids.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439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Household shopping trends among Hispanic-Americans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Hispanic-American women </a:t>
            </a:r>
            <a:r>
              <a:rPr lang="en-US" dirty="0"/>
              <a:t>in the last decades have become top buyers of clothing items in the American market. </a:t>
            </a:r>
            <a:endParaRPr lang="en-US" dirty="0" smtClean="0"/>
          </a:p>
          <a:p>
            <a:r>
              <a:rPr lang="en-US" dirty="0" smtClean="0"/>
              <a:t>Based on Upward </a:t>
            </a:r>
            <a:r>
              <a:rPr lang="en-US" dirty="0"/>
              <a:t>mobile and social engagement, </a:t>
            </a:r>
            <a:r>
              <a:rPr lang="en-US" dirty="0" smtClean="0"/>
              <a:t>Hispanic-Americans are </a:t>
            </a:r>
            <a:r>
              <a:rPr lang="en-US" dirty="0"/>
              <a:t>seen as the new drivers of market growth of new fashion of clothes. </a:t>
            </a:r>
            <a:endParaRPr lang="en-US" dirty="0" smtClean="0"/>
          </a:p>
          <a:p>
            <a:r>
              <a:rPr lang="en-US" dirty="0" smtClean="0"/>
              <a:t>Price </a:t>
            </a:r>
            <a:r>
              <a:rPr lang="en-US" dirty="0"/>
              <a:t>is a significant </a:t>
            </a:r>
            <a:r>
              <a:rPr lang="en-US" dirty="0" smtClean="0"/>
              <a:t>factor that this group analyze when purchasing items. </a:t>
            </a:r>
          </a:p>
          <a:p>
            <a:r>
              <a:rPr lang="en-US" dirty="0" smtClean="0"/>
              <a:t>The </a:t>
            </a:r>
            <a:r>
              <a:rPr lang="en-US" dirty="0"/>
              <a:t>majority of them buy based on quality and not necessarily on the prices of the commodities.  </a:t>
            </a:r>
            <a:endParaRPr lang="en-US" dirty="0" smtClean="0"/>
          </a:p>
          <a:p>
            <a:r>
              <a:rPr lang="en-US" dirty="0" smtClean="0"/>
              <a:t>Hispanic-Americans </a:t>
            </a:r>
            <a:r>
              <a:rPr lang="en-US" dirty="0"/>
              <a:t>like grocery shopping compared to Americans since they consider social endeavors.  </a:t>
            </a:r>
            <a:endParaRPr lang="en-US" dirty="0" smtClean="0"/>
          </a:p>
          <a:p>
            <a:r>
              <a:rPr lang="en-US" dirty="0" smtClean="0"/>
              <a:t>Hispanic-Americans </a:t>
            </a:r>
            <a:r>
              <a:rPr lang="en-US" dirty="0"/>
              <a:t>household income is lower compared to that of Americans despite their high spending in house commodities.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74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6549"/>
            <a:ext cx="10515600" cy="4400414"/>
          </a:xfrm>
        </p:spPr>
        <p:txBody>
          <a:bodyPr/>
          <a:lstStyle/>
          <a:p>
            <a:r>
              <a:rPr lang="en-US" dirty="0" err="1"/>
              <a:t>Danziger</a:t>
            </a:r>
            <a:r>
              <a:rPr lang="en-US" dirty="0"/>
              <a:t>, P. (2019). </a:t>
            </a:r>
            <a:r>
              <a:rPr lang="en-US" i="1" dirty="0"/>
              <a:t>Retailers Need To Go Beyond Demographics To Go Big With Their Latino </a:t>
            </a:r>
            <a:endParaRPr lang="en-US" i="1" dirty="0" smtClean="0"/>
          </a:p>
          <a:p>
            <a:r>
              <a:rPr lang="en-US" i="1" dirty="0" err="1" smtClean="0"/>
              <a:t>Customers</a:t>
            </a:r>
            <a:r>
              <a:rPr lang="en-US" dirty="0" err="1" smtClean="0"/>
              <a:t>.Forbes</a:t>
            </a:r>
            <a:r>
              <a:rPr lang="en-US" dirty="0"/>
              <a:t>. </a:t>
            </a:r>
            <a:r>
              <a:rPr lang="en-US" dirty="0">
                <a:hlinkClick r:id="rId2"/>
              </a:rPr>
              <a:t>https://www.forbes.com/sites/pamdanziger/2019/10/09/why-retailers-need-to-think-big-about-their-latino-customers/?sh=d6f0ebf2b1b4</a:t>
            </a:r>
            <a:endParaRPr lang="en-US" dirty="0"/>
          </a:p>
          <a:p>
            <a:r>
              <a:rPr lang="en-US" dirty="0" err="1"/>
              <a:t>Gatty</a:t>
            </a:r>
            <a:r>
              <a:rPr lang="en-US" dirty="0"/>
              <a:t>, B.(2007). </a:t>
            </a:r>
            <a:r>
              <a:rPr lang="en-US" i="1" dirty="0" err="1"/>
              <a:t>Grocery:Laundry:Dollarsandscents.ProgressiveGrocer</a:t>
            </a:r>
            <a:r>
              <a:rPr lang="en-US" dirty="0"/>
              <a:t>. </a:t>
            </a:r>
            <a:r>
              <a:rPr lang="en-US" dirty="0">
                <a:hlinkClick r:id="rId3"/>
              </a:rPr>
              <a:t>https://progressivegrocer.com/grocery-laundry-dollars-and-scents</a:t>
            </a:r>
            <a:endParaRPr lang="en-US" dirty="0"/>
          </a:p>
          <a:p>
            <a:r>
              <a:rPr lang="en-US" dirty="0" err="1"/>
              <a:t>Weinand</a:t>
            </a:r>
            <a:r>
              <a:rPr lang="en-US" dirty="0"/>
              <a:t>, M.(2021,March2). </a:t>
            </a:r>
            <a:r>
              <a:rPr lang="en-US" i="1" dirty="0" err="1"/>
              <a:t>UnderstandingtheHispanicconsumer</a:t>
            </a:r>
            <a:r>
              <a:rPr lang="en-US" dirty="0" err="1"/>
              <a:t>.NRF</a:t>
            </a:r>
            <a:r>
              <a:rPr lang="en-US" dirty="0"/>
              <a:t>. </a:t>
            </a:r>
            <a:r>
              <a:rPr lang="en-US" dirty="0">
                <a:hlinkClick r:id="rId4"/>
              </a:rPr>
              <a:t>https://nrf.com/blog/understanding-hispanic-consumer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7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709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Garamond</vt:lpstr>
      <vt:lpstr>Times New Roman</vt:lpstr>
      <vt:lpstr>Organic</vt:lpstr>
      <vt:lpstr>Household shopping trends among Hispanic-Americans </vt:lpstr>
      <vt:lpstr> Household shopping trends among Hispanic-Americans </vt:lpstr>
      <vt:lpstr> Household shopping trends among Hispanic-Americans </vt:lpstr>
      <vt:lpstr> Household shopping trends among Hispanic-Americans </vt:lpstr>
      <vt:lpstr> Household shopping trends among Hispanic-Americans </vt:lpstr>
      <vt:lpstr> Household shopping trends among Hispanic-Americans 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Household shopping trends among Hispanic-Americans </dc:title>
  <dc:creator>user</dc:creator>
  <cp:lastModifiedBy>user</cp:lastModifiedBy>
  <cp:revision>13</cp:revision>
  <dcterms:created xsi:type="dcterms:W3CDTF">2021-06-29T01:17:47Z</dcterms:created>
  <dcterms:modified xsi:type="dcterms:W3CDTF">2021-06-29T01:32:55Z</dcterms:modified>
</cp:coreProperties>
</file>